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232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6A72E3F-3EB8-4623-9C1A-F946516CA8D2}" type="datetimeFigureOut">
              <a:rPr lang="ru-RU" smtClean="0"/>
              <a:t>05.04.2021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A72E3F-3EB8-4623-9C1A-F946516CA8D2}" type="datetimeFigureOut">
              <a:rPr lang="ru-RU" smtClean="0"/>
              <a:t>05.04.2021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A72E3F-3EB8-4623-9C1A-F946516CA8D2}" type="datetimeFigureOut">
              <a:rPr lang="ru-RU" smtClean="0"/>
              <a:t>05.04.2021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A72E3F-3EB8-4623-9C1A-F946516CA8D2}" type="datetimeFigureOut">
              <a:rPr lang="ru-RU" smtClean="0"/>
              <a:t>05.04.2021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6A72E3F-3EB8-4623-9C1A-F946516CA8D2}" type="datetimeFigureOut">
              <a:rPr lang="ru-RU" smtClean="0"/>
              <a:t>05.04.2021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A72E3F-3EB8-4623-9C1A-F946516CA8D2}" type="datetimeFigureOut">
              <a:rPr lang="ru-RU" smtClean="0"/>
              <a:t>05.04.2021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6A72E3F-3EB8-4623-9C1A-F946516CA8D2}" type="datetimeFigureOut">
              <a:rPr lang="ru-RU" smtClean="0"/>
              <a:t>05.04.2021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6A72E3F-3EB8-4623-9C1A-F946516CA8D2}" type="datetimeFigureOut">
              <a:rPr lang="ru-RU" smtClean="0"/>
              <a:t>05.04.2021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A72E3F-3EB8-4623-9C1A-F946516CA8D2}" type="datetimeFigureOut">
              <a:rPr lang="ru-RU" smtClean="0"/>
              <a:t>05.04.2021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A72E3F-3EB8-4623-9C1A-F946516CA8D2}" type="datetimeFigureOut">
              <a:rPr lang="ru-RU" smtClean="0"/>
              <a:t>05.04.2021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A72E3F-3EB8-4623-9C1A-F946516CA8D2}" type="datetimeFigureOut">
              <a:rPr lang="ru-RU" smtClean="0"/>
              <a:t>05.04.2021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D97599-F739-403E-878A-564A7BDE8B8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6A72E3F-3EB8-4623-9C1A-F946516CA8D2}" type="datetimeFigureOut">
              <a:rPr lang="ru-RU" smtClean="0"/>
              <a:t>05.04.2021</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2D97599-F739-403E-878A-564A7BDE8B8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descr="C:\Users\DNS\Desktop\1580648918_41-p-vertikalnie-detskie-foni-9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4" name="Заголовок 3"/>
          <p:cNvSpPr>
            <a:spLocks noGrp="1"/>
          </p:cNvSpPr>
          <p:nvPr>
            <p:ph type="title" idx="4294967295"/>
          </p:nvPr>
        </p:nvSpPr>
        <p:spPr>
          <a:xfrm>
            <a:off x="260648" y="683568"/>
            <a:ext cx="5911552" cy="1207144"/>
          </a:xfrm>
        </p:spPr>
        <p:txBody>
          <a:bodyPr>
            <a:normAutofit fontScale="90000"/>
          </a:bodyPr>
          <a:lstStyle/>
          <a:p>
            <a:r>
              <a:rPr lang="ru-RU" sz="4000" b="1" dirty="0">
                <a:solidFill>
                  <a:srgbClr val="FF0000"/>
                </a:solidFill>
              </a:rPr>
              <a:t>Консультация для родителей</a:t>
            </a:r>
            <a:r>
              <a:rPr lang="ru-RU" sz="4000" dirty="0">
                <a:solidFill>
                  <a:srgbClr val="FF0000"/>
                </a:solidFill>
              </a:rPr>
              <a:t/>
            </a:r>
            <a:br>
              <a:rPr lang="ru-RU" sz="4000" dirty="0">
                <a:solidFill>
                  <a:srgbClr val="FF0000"/>
                </a:solidFill>
              </a:rPr>
            </a:br>
            <a:r>
              <a:rPr lang="ru-RU" sz="4000" b="1" dirty="0">
                <a:solidFill>
                  <a:srgbClr val="FF0000"/>
                </a:solidFill>
              </a:rPr>
              <a:t>«Забота о здоровье детей весной</a:t>
            </a:r>
            <a:r>
              <a:rPr lang="ru-RU" sz="4000" b="1" dirty="0" smtClean="0">
                <a:solidFill>
                  <a:srgbClr val="FF0000"/>
                </a:solidFill>
              </a:rPr>
              <a:t>»</a:t>
            </a:r>
            <a:r>
              <a:rPr lang="ru-RU" dirty="0"/>
              <a:t/>
            </a:r>
            <a:br>
              <a:rPr lang="ru-RU" dirty="0"/>
            </a:br>
            <a:endParaRPr lang="ru-RU" dirty="0"/>
          </a:p>
        </p:txBody>
      </p:sp>
      <p:sp>
        <p:nvSpPr>
          <p:cNvPr id="5" name="Содержимое 4"/>
          <p:cNvSpPr>
            <a:spLocks noGrp="1"/>
          </p:cNvSpPr>
          <p:nvPr>
            <p:ph idx="4294967295"/>
          </p:nvPr>
        </p:nvSpPr>
        <p:spPr>
          <a:xfrm>
            <a:off x="0" y="1979613"/>
            <a:ext cx="6597650" cy="6188075"/>
          </a:xfrm>
        </p:spPr>
        <p:txBody>
          <a:bodyPr>
            <a:normAutofit fontScale="92500" lnSpcReduction="20000"/>
          </a:bodyPr>
          <a:lstStyle/>
          <a:p>
            <a:pPr algn="just">
              <a:buNone/>
            </a:pPr>
            <a:r>
              <a:rPr lang="ru-RU" dirty="0" smtClean="0"/>
              <a:t>     </a:t>
            </a:r>
            <a:r>
              <a:rPr lang="ru-RU" sz="2800" dirty="0" smtClean="0">
                <a:latin typeface="Times New Roman" pitchFamily="18" charset="0"/>
                <a:cs typeface="Times New Roman" pitchFamily="18" charset="0"/>
              </a:rPr>
              <a:t>Вот </a:t>
            </a:r>
            <a:r>
              <a:rPr lang="ru-RU" sz="2800" dirty="0">
                <a:latin typeface="Times New Roman" pitchFamily="18" charset="0"/>
                <a:cs typeface="Times New Roman" pitchFamily="18" charset="0"/>
              </a:rPr>
              <a:t>и к нам пришла долгожданная </a:t>
            </a:r>
            <a:r>
              <a:rPr lang="ru-RU" sz="2800" dirty="0" smtClean="0">
                <a:latin typeface="Times New Roman" pitchFamily="18" charset="0"/>
                <a:cs typeface="Times New Roman" pitchFamily="18" charset="0"/>
              </a:rPr>
              <a:t>весна. Солнышко </a:t>
            </a:r>
            <a:r>
              <a:rPr lang="ru-RU" sz="2800" dirty="0">
                <a:latin typeface="Times New Roman" pitchFamily="18" charset="0"/>
                <a:cs typeface="Times New Roman" pitchFamily="18" charset="0"/>
              </a:rPr>
              <a:t>одаривает нас своими теплыми лучами, пробуждается природа, бегут ручьи мы так долго ждали эти теплые деньки. К сожалению,  весна не всегда оправдывает ожидания и приносит с собой хандру, вялость, сонливость, обострение хронических заболеваний. Почему же это происходит?</a:t>
            </a:r>
          </a:p>
          <a:p>
            <a:pPr algn="just">
              <a:buNone/>
            </a:pPr>
            <a:r>
              <a:rPr lang="ru-RU" sz="2800" dirty="0" smtClean="0">
                <a:latin typeface="Times New Roman" pitchFamily="18" charset="0"/>
                <a:cs typeface="Times New Roman" pitchFamily="18" charset="0"/>
              </a:rPr>
              <a:t>     Все </a:t>
            </a:r>
            <a:r>
              <a:rPr lang="ru-RU" sz="2800" dirty="0">
                <a:latin typeface="Times New Roman" pitchFamily="18" charset="0"/>
                <a:cs typeface="Times New Roman" pitchFamily="18" charset="0"/>
              </a:rPr>
              <a:t>очень просто, недостаток витаминов дает о себе знать. Как правило погода весной неустойчивая, часто меняется, повышенная влажность. Не помогают даже первые весенние солнечные лучи, которые мы так ждали. Даже вполне здоровые дети весной жалуются на свое самочувствие.</a:t>
            </a:r>
          </a:p>
          <a:p>
            <a:endParaRPr lang="ru-RU" dirty="0"/>
          </a:p>
        </p:txBody>
      </p:sp>
      <p:sp>
        <p:nvSpPr>
          <p:cNvPr id="13317" name="AutoShape 5" descr="https://xn--mdou7petushok-6l9g.edusite.ru/images/sm1.png"/>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3318" name="Picture 6" descr="C:\Users\DNS\Desktop\e4bdf43f884a1360580449fff83e96ce.png"/>
          <p:cNvPicPr>
            <a:picLocks noChangeAspect="1" noChangeArrowheads="1"/>
          </p:cNvPicPr>
          <p:nvPr/>
        </p:nvPicPr>
        <p:blipFill>
          <a:blip r:embed="rId3" cstate="print"/>
          <a:srcRect/>
          <a:stretch>
            <a:fillRect/>
          </a:stretch>
        </p:blipFill>
        <p:spPr bwMode="auto">
          <a:xfrm>
            <a:off x="2348880" y="7376156"/>
            <a:ext cx="2438405" cy="17678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NS\Desktop\1580648918_41-p-vertikalnie-detskie-foni-9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3" name="Содержимое 2"/>
          <p:cNvSpPr>
            <a:spLocks noGrp="1"/>
          </p:cNvSpPr>
          <p:nvPr>
            <p:ph idx="4294967295"/>
          </p:nvPr>
        </p:nvSpPr>
        <p:spPr>
          <a:xfrm>
            <a:off x="260648" y="611560"/>
            <a:ext cx="6336704" cy="8136904"/>
          </a:xfrm>
        </p:spPr>
        <p:txBody>
          <a:bodyPr>
            <a:normAutofit fontScale="25000" lnSpcReduction="20000"/>
          </a:bodyPr>
          <a:lstStyle/>
          <a:p>
            <a:pPr algn="ctr">
              <a:buNone/>
            </a:pPr>
            <a:r>
              <a:rPr lang="ru-RU" sz="8000" dirty="0" smtClean="0">
                <a:latin typeface="Times New Roman" pitchFamily="18" charset="0"/>
                <a:cs typeface="Times New Roman" pitchFamily="18" charset="0"/>
              </a:rPr>
              <a:t>                </a:t>
            </a:r>
            <a:r>
              <a:rPr lang="ru-RU" sz="11200" b="1" dirty="0" smtClean="0">
                <a:solidFill>
                  <a:srgbClr val="FF0000"/>
                </a:solidFill>
                <a:latin typeface="Times New Roman" pitchFamily="18" charset="0"/>
                <a:cs typeface="Times New Roman" pitchFamily="18" charset="0"/>
              </a:rPr>
              <a:t>Как </a:t>
            </a:r>
            <a:r>
              <a:rPr lang="ru-RU" sz="11200" b="1" dirty="0">
                <a:solidFill>
                  <a:srgbClr val="FF0000"/>
                </a:solidFill>
                <a:latin typeface="Times New Roman" pitchFamily="18" charset="0"/>
                <a:cs typeface="Times New Roman" pitchFamily="18" charset="0"/>
              </a:rPr>
              <a:t>укрепить весной здоровье детей?</a:t>
            </a:r>
            <a:endParaRPr lang="ru-RU" sz="9600" b="1" dirty="0">
              <a:solidFill>
                <a:srgbClr val="FF0000"/>
              </a:solidFill>
              <a:latin typeface="Times New Roman" pitchFamily="18" charset="0"/>
              <a:cs typeface="Times New Roman" pitchFamily="18" charset="0"/>
            </a:endParaRPr>
          </a:p>
          <a:p>
            <a:pPr algn="just">
              <a:buNone/>
            </a:pPr>
            <a:r>
              <a:rPr lang="ru-RU" sz="9600" b="1" dirty="0" smtClean="0">
                <a:solidFill>
                  <a:srgbClr val="FF0000"/>
                </a:solidFill>
                <a:latin typeface="Times New Roman" pitchFamily="18" charset="0"/>
                <a:cs typeface="Times New Roman" pitchFamily="18" charset="0"/>
              </a:rPr>
              <a:t>                                 Закаливание</a:t>
            </a:r>
            <a:r>
              <a:rPr lang="ru-RU" sz="9600" b="1" dirty="0">
                <a:solidFill>
                  <a:srgbClr val="FF0000"/>
                </a:solidFill>
                <a:latin typeface="Times New Roman" pitchFamily="18" charset="0"/>
                <a:cs typeface="Times New Roman" pitchFamily="18" charset="0"/>
              </a:rPr>
              <a:t>. </a:t>
            </a:r>
          </a:p>
          <a:p>
            <a:pPr algn="just">
              <a:buNone/>
            </a:pPr>
            <a:r>
              <a:rPr lang="ru-RU" sz="8000" dirty="0" smtClean="0">
                <a:latin typeface="Times New Roman" pitchFamily="18" charset="0"/>
                <a:cs typeface="Times New Roman" pitchFamily="18" charset="0"/>
              </a:rPr>
              <a:t>     Закаливание </a:t>
            </a:r>
            <a:r>
              <a:rPr lang="ru-RU" sz="8000" dirty="0">
                <a:latin typeface="Times New Roman" pitchFamily="18" charset="0"/>
                <a:cs typeface="Times New Roman" pitchFamily="18" charset="0"/>
              </a:rPr>
              <a:t>можно начать с утренней гимнастики, которую следует проводить ежедневно после пробуждения малыша. Пусть ребенок в течение 10-15 минут повторяет несложные упражнения за мамой или папой, а сами занятия должны проходить в хорошо проветренном помещении. Следующий этап – растирание конечностей и всего тела губкой, смоченной водой +22-25’C. Постепенно температуру можно снизить до +18’C. По окончании водных процедур малыша следует насухо вытереть и переодеть в теплую сухую одежду. Только не начинайте резко процедуру закаливания. Если Вы решили начать закаливаться дома, делайте это постепенно. Например, начните с обливания водой с температурой +36 (температура тела) и через каждые три-четыре дня снижайте температуру воды на 1-2 градуса. Желательно остановиться на пороге 12-13 градусов и далее обливаться именно такой водичкой.</a:t>
            </a:r>
          </a:p>
          <a:p>
            <a:pPr algn="just">
              <a:buNone/>
            </a:pPr>
            <a:r>
              <a:rPr lang="ru-RU" sz="9600" dirty="0" smtClean="0">
                <a:latin typeface="Times New Roman" pitchFamily="18" charset="0"/>
                <a:cs typeface="Times New Roman" pitchFamily="18" charset="0"/>
              </a:rPr>
              <a:t>                             </a:t>
            </a:r>
            <a:r>
              <a:rPr lang="ru-RU" sz="9600" b="1" dirty="0" smtClean="0">
                <a:solidFill>
                  <a:srgbClr val="FF0000"/>
                </a:solidFill>
                <a:latin typeface="Times New Roman" pitchFamily="18" charset="0"/>
                <a:cs typeface="Times New Roman" pitchFamily="18" charset="0"/>
              </a:rPr>
              <a:t>Обманчивое </a:t>
            </a:r>
            <a:r>
              <a:rPr lang="ru-RU" sz="9600" b="1" dirty="0">
                <a:solidFill>
                  <a:srgbClr val="FF0000"/>
                </a:solidFill>
                <a:latin typeface="Times New Roman" pitchFamily="18" charset="0"/>
                <a:cs typeface="Times New Roman" pitchFamily="18" charset="0"/>
              </a:rPr>
              <a:t>потепление. </a:t>
            </a:r>
          </a:p>
          <a:p>
            <a:pPr algn="just">
              <a:buNone/>
            </a:pPr>
            <a:r>
              <a:rPr lang="ru-RU" sz="8000" dirty="0" smtClean="0">
                <a:latin typeface="Times New Roman" pitchFamily="18" charset="0"/>
                <a:cs typeface="Times New Roman" pitchFamily="18" charset="0"/>
              </a:rPr>
              <a:t>     Погода </a:t>
            </a:r>
            <a:r>
              <a:rPr lang="ru-RU" sz="8000" dirty="0">
                <a:latin typeface="Times New Roman" pitchFamily="18" charset="0"/>
                <a:cs typeface="Times New Roman" pitchFamily="18" charset="0"/>
              </a:rPr>
              <a:t>весной весьма переменчива, часто лучи солнца уступают место холодному ветру. Поэтому собираясь на прогулку нужно обратить внимание на одежду, одевайте ребенка по погоде, не теплее и не легче, чтобы не было переохлаждения. Ноги должны быть сухими и теплыми. Гуляйте с ребенком на свежем воздухе как можно чаще.</a:t>
            </a:r>
          </a:p>
          <a:p>
            <a:pPr algn="just">
              <a:buNone/>
            </a:pPr>
            <a:r>
              <a:rPr lang="ru-RU" sz="8000" dirty="0">
                <a:latin typeface="Times New Roman" pitchFamily="18" charset="0"/>
                <a:cs typeface="Times New Roman" pitchFamily="18" charset="0"/>
              </a:rPr>
              <a:t> </a:t>
            </a:r>
          </a:p>
          <a:p>
            <a:pPr algn="just">
              <a:buNone/>
            </a:pPr>
            <a:r>
              <a:rPr lang="ru-RU" sz="5500" dirty="0">
                <a:latin typeface="Times New Roman" pitchFamily="18" charset="0"/>
                <a:cs typeface="Times New Roman" pitchFamily="18" charset="0"/>
              </a:rPr>
              <a:t> </a:t>
            </a:r>
          </a:p>
          <a:p>
            <a:pPr algn="just">
              <a:buNone/>
            </a:pPr>
            <a:r>
              <a:rPr lang="ru-RU" sz="4500" dirty="0">
                <a:latin typeface="Times New Roman" pitchFamily="18" charset="0"/>
                <a:cs typeface="Times New Roman" pitchFamily="18" charset="0"/>
              </a:rPr>
              <a:t> </a:t>
            </a:r>
            <a:endParaRPr lang="ru-RU" dirty="0">
              <a:latin typeface="Times New Roman" pitchFamily="18" charset="0"/>
              <a:cs typeface="Times New Roman" pitchFamily="18" charset="0"/>
            </a:endParaRP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DNS\Desktop\1580648918_41-p-vertikalnie-detskie-foni-9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3" name="Содержимое 2"/>
          <p:cNvSpPr>
            <a:spLocks noGrp="1"/>
          </p:cNvSpPr>
          <p:nvPr>
            <p:ph idx="4294967295"/>
          </p:nvPr>
        </p:nvSpPr>
        <p:spPr>
          <a:xfrm>
            <a:off x="260648" y="611560"/>
            <a:ext cx="6336704" cy="8208912"/>
          </a:xfrm>
        </p:spPr>
        <p:txBody>
          <a:bodyPr>
            <a:normAutofit fontScale="62500" lnSpcReduction="20000"/>
          </a:bodyPr>
          <a:lstStyle/>
          <a:p>
            <a:pPr>
              <a:buNone/>
            </a:pPr>
            <a:r>
              <a:rPr lang="ru-RU" b="1" dirty="0" smtClean="0">
                <a:solidFill>
                  <a:srgbClr val="FF0000"/>
                </a:solidFill>
                <a:latin typeface="Times New Roman" pitchFamily="18" charset="0"/>
                <a:cs typeface="Times New Roman" pitchFamily="18" charset="0"/>
              </a:rPr>
              <a:t>                               </a:t>
            </a:r>
            <a:r>
              <a:rPr lang="ru-RU" sz="3800" b="1" dirty="0" smtClean="0">
                <a:solidFill>
                  <a:srgbClr val="FF0000"/>
                </a:solidFill>
                <a:latin typeface="Times New Roman" pitchFamily="18" charset="0"/>
                <a:cs typeface="Times New Roman" pitchFamily="18" charset="0"/>
              </a:rPr>
              <a:t>Полноценное </a:t>
            </a:r>
            <a:r>
              <a:rPr lang="ru-RU" sz="3800" b="1" dirty="0">
                <a:solidFill>
                  <a:srgbClr val="FF0000"/>
                </a:solidFill>
                <a:latin typeface="Times New Roman" pitchFamily="18" charset="0"/>
                <a:cs typeface="Times New Roman" pitchFamily="18" charset="0"/>
              </a:rPr>
              <a:t>питание</a:t>
            </a:r>
            <a:r>
              <a:rPr lang="ru-RU" sz="3800" dirty="0">
                <a:solidFill>
                  <a:srgbClr val="FF0000"/>
                </a:solidFill>
                <a:latin typeface="Times New Roman" pitchFamily="18" charset="0"/>
                <a:cs typeface="Times New Roman" pitchFamily="18" charset="0"/>
              </a:rPr>
              <a:t>. </a:t>
            </a:r>
            <a:endParaRPr lang="ru-RU" dirty="0">
              <a:solidFill>
                <a:srgbClr val="FF0000"/>
              </a:solidFill>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Необходимо </a:t>
            </a:r>
            <a:r>
              <a:rPr lang="ru-RU" dirty="0">
                <a:latin typeface="Times New Roman" pitchFamily="18" charset="0"/>
                <a:cs typeface="Times New Roman" pitchFamily="18" charset="0"/>
              </a:rPr>
              <a:t>с большим вниманием отнестись к рациону питание вашего ребенка. Основу питания ребенка должны составлять злаки, сезонные овощи и фрукты, а также молочные продукты, рыба и мясо. Добавлением к базовому меню должны служить такие полезные продукты, как мед, сухофрукты и орехи, соки и компоты, а также первая весенняя зелень - петрушка и укроп, зеленый лук</a:t>
            </a:r>
            <a:r>
              <a:rPr lang="ru-RU" dirty="0" smtClean="0">
                <a:latin typeface="Times New Roman" pitchFamily="18" charset="0"/>
                <a:cs typeface="Times New Roman" pitchFamily="18" charset="0"/>
              </a:rPr>
              <a:t>.</a:t>
            </a:r>
          </a:p>
          <a:p>
            <a:pPr algn="ctr">
              <a:buNone/>
            </a:pPr>
            <a:r>
              <a:rPr lang="ru-RU" sz="3800" dirty="0" smtClean="0">
                <a:latin typeface="Times New Roman" pitchFamily="18" charset="0"/>
                <a:cs typeface="Times New Roman" pitchFamily="18" charset="0"/>
              </a:rPr>
              <a:t>             </a:t>
            </a:r>
            <a:r>
              <a:rPr lang="ru-RU" sz="3800" b="1" dirty="0" smtClean="0">
                <a:solidFill>
                  <a:srgbClr val="FF0000"/>
                </a:solidFill>
                <a:latin typeface="Times New Roman" pitchFamily="18" charset="0"/>
                <a:cs typeface="Times New Roman" pitchFamily="18" charset="0"/>
              </a:rPr>
              <a:t>Следить </a:t>
            </a:r>
            <a:r>
              <a:rPr lang="ru-RU" sz="3800" b="1" dirty="0">
                <a:solidFill>
                  <a:srgbClr val="FF0000"/>
                </a:solidFill>
                <a:latin typeface="Times New Roman" pitchFamily="18" charset="0"/>
                <a:cs typeface="Times New Roman" pitchFamily="18" charset="0"/>
              </a:rPr>
              <a:t>за соблюдением режима дня. </a:t>
            </a:r>
          </a:p>
          <a:p>
            <a:pPr>
              <a:buNone/>
            </a:pPr>
            <a:r>
              <a:rPr lang="ru-RU" dirty="0" smtClean="0">
                <a:latin typeface="Times New Roman" pitchFamily="18" charset="0"/>
                <a:cs typeface="Times New Roman" pitchFamily="18" charset="0"/>
              </a:rPr>
              <a:t>      Весной </a:t>
            </a:r>
            <a:r>
              <a:rPr lang="ru-RU" dirty="0">
                <a:latin typeface="Times New Roman" pitchFamily="18" charset="0"/>
                <a:cs typeface="Times New Roman" pitchFamily="18" charset="0"/>
              </a:rPr>
              <a:t>ночи укорачиваются, а дни становятся длиннее и порой в привычном режиме ребенка происходят изменения – он поднимается раньше обычного. Отказывается от дневного сна в пользу долгой прогулки. Поздним засыпанием из-за перевозбуждения. Смена режима активности и отдыха, а также качество и количество сна должны соответствовать потребностям растущего организма.</a:t>
            </a:r>
          </a:p>
          <a:p>
            <a:pPr>
              <a:buNone/>
            </a:pPr>
            <a:r>
              <a:rPr lang="ru-RU" dirty="0" smtClean="0">
                <a:latin typeface="Times New Roman" pitchFamily="18" charset="0"/>
                <a:cs typeface="Times New Roman" pitchFamily="18" charset="0"/>
              </a:rPr>
              <a:t>         Бытовые </a:t>
            </a:r>
            <a:r>
              <a:rPr lang="ru-RU" dirty="0">
                <a:latin typeface="Times New Roman" pitchFamily="18" charset="0"/>
                <a:cs typeface="Times New Roman" pitchFamily="18" charset="0"/>
              </a:rPr>
              <a:t>условия и </a:t>
            </a:r>
            <a:r>
              <a:rPr lang="ru-RU" dirty="0" err="1">
                <a:latin typeface="Times New Roman" pitchFamily="18" charset="0"/>
                <a:cs typeface="Times New Roman" pitchFamily="18" charset="0"/>
              </a:rPr>
              <a:t>психоэмоциональная</a:t>
            </a:r>
            <a:r>
              <a:rPr lang="ru-RU" dirty="0">
                <a:latin typeface="Times New Roman" pitchFamily="18" charset="0"/>
                <a:cs typeface="Times New Roman" pitchFamily="18" charset="0"/>
              </a:rPr>
              <a:t> атмосфера в семье, должны благоприятствовать развитию ребенка и здоровому состоянию психики. Ребенку для здоровья нужна любовь, ласка и море положительных эмоций.</a:t>
            </a:r>
          </a:p>
          <a:p>
            <a:pPr>
              <a:buNone/>
            </a:pPr>
            <a:r>
              <a:rPr lang="ru-RU" dirty="0" smtClean="0">
                <a:latin typeface="Times New Roman" pitchFamily="18" charset="0"/>
                <a:cs typeface="Times New Roman" pitchFamily="18" charset="0"/>
              </a:rPr>
              <a:t>       Соблюдать </a:t>
            </a:r>
            <a:r>
              <a:rPr lang="ru-RU" dirty="0">
                <a:latin typeface="Times New Roman" pitchFamily="18" charset="0"/>
                <a:cs typeface="Times New Roman" pitchFamily="18" charset="0"/>
              </a:rPr>
              <a:t>все эти правила и следовать им, согласитесь, совсем несложно, и если выполнять их всей семьей, то забота о здоровье ребенка пойдет всем только на пользу и укрепит здоровый дух семьи! .</a:t>
            </a:r>
          </a:p>
          <a:p>
            <a:pPr>
              <a:buNone/>
            </a:pPr>
            <a:r>
              <a:rPr lang="ru-RU" dirty="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513</Words>
  <Application>Microsoft Office PowerPoint</Application>
  <PresentationFormat>Экран (4:3)</PresentationFormat>
  <Paragraphs>18</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Консультация для родителей «Забота о здоровье детей весной» </vt:lpstr>
      <vt:lpstr>Слайд 2</vt:lpstr>
      <vt:lpstr>Слайд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 «Забота о здоровье детей весной» </dc:title>
  <dc:creator>DNS</dc:creator>
  <cp:lastModifiedBy>DNS</cp:lastModifiedBy>
  <cp:revision>1</cp:revision>
  <dcterms:created xsi:type="dcterms:W3CDTF">2021-04-05T13:58:44Z</dcterms:created>
  <dcterms:modified xsi:type="dcterms:W3CDTF">2021-04-05T14:24:04Z</dcterms:modified>
</cp:coreProperties>
</file>